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70" r:id="rId16"/>
  </p:sldIdLst>
  <p:sldSz cx="12192000" cy="6858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Roboto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7NtRv18Xc4HeEAnyuIw21TW83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063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7d1d9dee9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f7d1d9dee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eb2e0a5af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ceb2e0a5af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eb2e0a5af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ceb2e0a5af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eb2e0a5af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ceb2e0a5af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eb2e0a5af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ceb2e0a5af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7d1d9dee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f7d1d9de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7d1d9dee9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f7d1d9dee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gm9u3Canpig" TargetMode="Externa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m9u3Canpi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m9u3Canpi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5503043" y="1895001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Profa: Jéssyka Vilela</a:t>
            </a:r>
            <a:endParaRPr/>
          </a:p>
        </p:txBody>
      </p:sp>
      <p:pic>
        <p:nvPicPr>
          <p:cNvPr id="89" name="Google Shape;89;p1" descr="Nenhuma descrição de foto disponível."/>
          <p:cNvPicPr preferRelativeResize="0"/>
          <p:nvPr/>
        </p:nvPicPr>
        <p:blipFill rotWithShape="1">
          <a:blip r:embed="rId3">
            <a:alphaModFix/>
          </a:blip>
          <a:srcRect l="19216" t="14000" r="23792" b="12498"/>
          <a:stretch/>
        </p:blipFill>
        <p:spPr>
          <a:xfrm>
            <a:off x="0" y="266873"/>
            <a:ext cx="3598756" cy="583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4484" y="138867"/>
            <a:ext cx="2188421" cy="8834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7986871" y="4100367"/>
            <a:ext cx="3945695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1: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Germano Pires de Carvalho</a:t>
            </a:r>
            <a:endParaRPr sz="18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Getúlio Valdemir Batista</a:t>
            </a:r>
            <a:endParaRPr sz="18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Joao Paulo</a:t>
            </a:r>
            <a:endParaRPr sz="18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Katharine Galdino Maia Gomes Turmina</a:t>
            </a:r>
            <a:endParaRPr sz="18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Monik Silva Duarte</a:t>
            </a:r>
            <a:endParaRPr sz="18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Ytalo Paulo Wilian da Silva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3598756" y="1022399"/>
            <a:ext cx="786860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IN1031 – SISTEMAS DE INFORMAÇÃO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GESTÃO DE PROCESSOS DE NEGÓCIO- GPN-2024.1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866768" y="2625244"/>
            <a:ext cx="786860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Mapear a implantação de painéis de monitoramento de arboviroses para o </a:t>
            </a:r>
            <a:r>
              <a:rPr lang="pt-BR" sz="2000" b="1" dirty="0" smtClean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Centro </a:t>
            </a:r>
            <a:r>
              <a:rPr lang="pt-BR" sz="2000" b="1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pt-BR" sz="2000" b="1" dirty="0" smtClean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Inteligência </a:t>
            </a:r>
            <a:r>
              <a:rPr lang="pt-BR" sz="2000" b="1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em </a:t>
            </a:r>
            <a:r>
              <a:rPr lang="pt-BR" sz="2000" b="1" dirty="0" smtClean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Saúde </a:t>
            </a:r>
            <a:r>
              <a:rPr lang="pt-BR" sz="2000" b="1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de Pernambuco-CISPE</a:t>
            </a:r>
            <a:endParaRPr sz="2000" b="1">
              <a:solidFill>
                <a:srgbClr val="8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80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3699803" y="2067951"/>
            <a:ext cx="5809957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1f7d1d9dee9_0_36" descr="Nenhuma descrição de foto disponível."/>
          <p:cNvPicPr preferRelativeResize="0"/>
          <p:nvPr/>
        </p:nvPicPr>
        <p:blipFill rotWithShape="1">
          <a:blip r:embed="rId3">
            <a:alphaModFix/>
          </a:blip>
          <a:srcRect l="19216" t="14002" r="23793" b="12495"/>
          <a:stretch/>
        </p:blipFill>
        <p:spPr>
          <a:xfrm>
            <a:off x="204349" y="13548"/>
            <a:ext cx="944829" cy="153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f7d1d9dee9_0_36"/>
          <p:cNvPicPr preferRelativeResize="0"/>
          <p:nvPr/>
        </p:nvPicPr>
        <p:blipFill>
          <a:blip r:embed="rId4">
            <a:alphaModFix/>
          </a:blip>
          <a:srcRect t="18992"/>
          <a:stretch>
            <a:fillRect/>
          </a:stretch>
        </p:blipFill>
        <p:spPr>
          <a:xfrm>
            <a:off x="1149178" y="1336431"/>
            <a:ext cx="10738024" cy="51769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2;p7"/>
          <p:cNvSpPr txBox="1"/>
          <p:nvPr/>
        </p:nvSpPr>
        <p:spPr>
          <a:xfrm>
            <a:off x="1536609" y="182433"/>
            <a:ext cx="102678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800" b="1" i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4800" b="1" i="0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Análise do </a:t>
            </a:r>
            <a:r>
              <a:rPr lang="pt-BR" sz="4800" b="1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processo por </a:t>
            </a:r>
            <a:r>
              <a:rPr lang="pt-BR" sz="4800" b="1" dirty="0" err="1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stakeholders</a:t>
            </a:r>
            <a:endParaRPr lang="pt-BR" sz="4800" b="1" dirty="0">
              <a:solidFill>
                <a:srgbClr val="A7003B"/>
              </a:solidFill>
              <a:latin typeface="Roboto"/>
              <a:ea typeface="Roboto"/>
              <a:cs typeface="Roboto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ceb2e0a5af_3_6" descr="Nenhuma descrição de foto disponível."/>
          <p:cNvPicPr preferRelativeResize="0"/>
          <p:nvPr/>
        </p:nvPicPr>
        <p:blipFill rotWithShape="1">
          <a:blip r:embed="rId3">
            <a:alphaModFix/>
          </a:blip>
          <a:srcRect l="19216" t="14002" r="23793" b="12495"/>
          <a:stretch/>
        </p:blipFill>
        <p:spPr>
          <a:xfrm>
            <a:off x="204349" y="13548"/>
            <a:ext cx="944829" cy="153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ceb2e0a5af_3_6"/>
          <p:cNvPicPr preferRelativeResize="0"/>
          <p:nvPr/>
        </p:nvPicPr>
        <p:blipFill>
          <a:blip r:embed="rId4">
            <a:alphaModFix/>
          </a:blip>
          <a:srcRect t="18283" r="66947"/>
          <a:stretch>
            <a:fillRect/>
          </a:stretch>
        </p:blipFill>
        <p:spPr>
          <a:xfrm>
            <a:off x="7723162" y="548640"/>
            <a:ext cx="3559126" cy="59928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2;p7"/>
          <p:cNvSpPr txBox="1"/>
          <p:nvPr/>
        </p:nvSpPr>
        <p:spPr>
          <a:xfrm>
            <a:off x="1536610" y="266839"/>
            <a:ext cx="1026780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800" b="1" i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4800" b="1" i="0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Análise do processo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i="0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por  </a:t>
            </a:r>
            <a:r>
              <a:rPr lang="pt-BR" sz="6600" b="1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ATORES</a:t>
            </a:r>
            <a:endParaRPr sz="4800" b="1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16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333" y="2377440"/>
            <a:ext cx="6288258" cy="426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ceb2e0a5af_3_6" descr="Nenhuma descrição de foto disponível."/>
          <p:cNvPicPr preferRelativeResize="0"/>
          <p:nvPr/>
        </p:nvPicPr>
        <p:blipFill rotWithShape="1">
          <a:blip r:embed="rId3">
            <a:alphaModFix/>
          </a:blip>
          <a:srcRect l="19216" t="14002" r="23793" b="12495"/>
          <a:stretch/>
        </p:blipFill>
        <p:spPr>
          <a:xfrm>
            <a:off x="204349" y="13548"/>
            <a:ext cx="944829" cy="15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g1f7d570b7c7_0_5"/>
          <p:cNvSpPr txBox="1"/>
          <p:nvPr/>
        </p:nvSpPr>
        <p:spPr>
          <a:xfrm>
            <a:off x="1237957" y="0"/>
            <a:ext cx="10267800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4800" b="1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Atividades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4800" b="1" dirty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Planejadas x </a:t>
            </a:r>
            <a:r>
              <a:rPr lang="pt-BR" sz="4800" b="1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Realizadas</a:t>
            </a:r>
            <a:endParaRPr lang="pt-BR" sz="4800" b="1" dirty="0">
              <a:solidFill>
                <a:srgbClr val="A7003B"/>
              </a:solidFill>
              <a:latin typeface="Roboto"/>
              <a:ea typeface="Roboto"/>
              <a:cs typeface="Roboto"/>
              <a:sym typeface="Calibri"/>
            </a:endParaRPr>
          </a:p>
        </p:txBody>
      </p:sp>
      <p:pic>
        <p:nvPicPr>
          <p:cNvPr id="6" name="Google Shape;203;g1f7d570b7c7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784" y="1821766"/>
            <a:ext cx="7431395" cy="476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4;g1f7d570b7c7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38418">
            <a:off x="8668455" y="1760989"/>
            <a:ext cx="2670104" cy="30782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5;g1f7d570b7c7_0_5"/>
          <p:cNvSpPr txBox="1"/>
          <p:nvPr/>
        </p:nvSpPr>
        <p:spPr>
          <a:xfrm>
            <a:off x="8264387" y="4570916"/>
            <a:ext cx="3000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Legenda</a:t>
            </a:r>
            <a:endParaRPr sz="10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ceb2e0a5af_3_6" descr="Nenhuma descrição de foto disponível."/>
          <p:cNvPicPr preferRelativeResize="0"/>
          <p:nvPr/>
        </p:nvPicPr>
        <p:blipFill rotWithShape="1">
          <a:blip r:embed="rId3">
            <a:alphaModFix/>
          </a:blip>
          <a:srcRect l="19216" t="14002" r="23793" b="12495"/>
          <a:stretch/>
        </p:blipFill>
        <p:spPr>
          <a:xfrm>
            <a:off x="204349" y="13548"/>
            <a:ext cx="944829" cy="153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374" y="2391508"/>
            <a:ext cx="6850081" cy="3910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210;p10"/>
          <p:cNvSpPr txBox="1"/>
          <p:nvPr/>
        </p:nvSpPr>
        <p:spPr>
          <a:xfrm>
            <a:off x="1316235" y="534572"/>
            <a:ext cx="10267674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800" b="1" i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4800" b="1" i="0" dirty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O que deu certo </a:t>
            </a:r>
            <a:endParaRPr lang="pt-BR" sz="4800" b="1" i="0" dirty="0" smtClean="0">
              <a:solidFill>
                <a:srgbClr val="A7003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i="0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pt-BR" sz="4800" b="1" i="0" dirty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nosso trabalho</a:t>
            </a:r>
            <a:endParaRPr sz="4800" b="1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11;p10"/>
          <p:cNvSpPr/>
          <p:nvPr/>
        </p:nvSpPr>
        <p:spPr>
          <a:xfrm>
            <a:off x="7601916" y="587717"/>
            <a:ext cx="3818596" cy="646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pt-BR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Mapeamento do processo para construção dos informes epidemiológicos das Arboviroses</a:t>
            </a:r>
            <a:endParaRPr sz="2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pt-BR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Apresentação e validação do Mapeamento para a equipe (Gerência de Arboviroses) que apontou que existem pontos que podem ser melhorados/ potencializados na elaboração dos informes epidemiológicos sobre arboviroses</a:t>
            </a:r>
            <a:r>
              <a:rPr lang="pt-BR" sz="23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✔"/>
            </a:pPr>
            <a:r>
              <a:rPr lang="pt-BR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respeito aos prazos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✔"/>
            </a:pP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 t="5459"/>
          <a:stretch>
            <a:fillRect/>
          </a:stretch>
        </p:blipFill>
        <p:spPr bwMode="auto">
          <a:xfrm>
            <a:off x="4557933" y="0"/>
            <a:ext cx="7634068" cy="389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6" name="Google Shape;196;g2ceb2e0a5af_3_6" descr="Nenhuma descrição de foto disponível."/>
          <p:cNvPicPr preferRelativeResize="0"/>
          <p:nvPr/>
        </p:nvPicPr>
        <p:blipFill rotWithShape="1">
          <a:blip r:embed="rId4">
            <a:alphaModFix/>
          </a:blip>
          <a:srcRect l="19216" t="14002" r="23793" b="12495"/>
          <a:stretch/>
        </p:blipFill>
        <p:spPr>
          <a:xfrm>
            <a:off x="204349" y="13548"/>
            <a:ext cx="1089879" cy="16605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6;p11"/>
          <p:cNvSpPr txBox="1"/>
          <p:nvPr/>
        </p:nvSpPr>
        <p:spPr>
          <a:xfrm>
            <a:off x="4670478" y="2771336"/>
            <a:ext cx="7901354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800" b="1" i="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4800" b="1" i="0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O que precisa melhorar nosso trabalho</a:t>
            </a:r>
            <a:endParaRPr sz="4800" b="1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7;p11"/>
          <p:cNvSpPr/>
          <p:nvPr/>
        </p:nvSpPr>
        <p:spPr>
          <a:xfrm>
            <a:off x="253219" y="4611271"/>
            <a:ext cx="11577712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pt-BR" sz="23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Entender como podemos ajudar o CISPE na elaboração um painel de monitoramento em tempo real fornecendo dados (casos prováveis, confirmados e óbitos) </a:t>
            </a:r>
            <a:r>
              <a:rPr lang="pt-BR" sz="23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RÁPIDA, ÍNTEGRA E INTERATIVA </a:t>
            </a:r>
            <a:r>
              <a:rPr lang="pt-BR" sz="23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qual será utilizado para análise e tomada de decisões dos gestores governamentais (Diretores, Analistas em saúde, Secretária  estadual de Saúde e Governadora), controle e prevenção das arboviroses no Estado e também ser fonte de informações da imprensa e sociedade civil.</a:t>
            </a:r>
            <a:endParaRPr sz="230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8;p11"/>
          <p:cNvSpPr/>
          <p:nvPr/>
        </p:nvSpPr>
        <p:spPr>
          <a:xfrm>
            <a:off x="168813" y="1972716"/>
            <a:ext cx="1077585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Reunião com o CISPE</a:t>
            </a:r>
            <a:endParaRPr sz="18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19;p11"/>
          <p:cNvSpPr/>
          <p:nvPr/>
        </p:nvSpPr>
        <p:spPr>
          <a:xfrm>
            <a:off x="182879" y="2560403"/>
            <a:ext cx="42930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pt-B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Resiliência</a:t>
            </a: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o cenário de mudanças na SES - PE, o que pode afetar o nosso </a:t>
            </a:r>
            <a:r>
              <a:rPr lang="pt-BR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95555" y="3918010"/>
            <a:ext cx="4292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114300" algn="just">
              <a:buSzPts val="1800"/>
              <a:buFont typeface="Calibri"/>
              <a:buChar char="✔"/>
            </a:pPr>
            <a:r>
              <a:rPr lang="pt-BR" sz="2400" dirty="0" smtClean="0">
                <a:latin typeface="Calibri"/>
                <a:ea typeface="Calibri"/>
                <a:cs typeface="Calibri"/>
                <a:sym typeface="Calibri"/>
              </a:rPr>
              <a:t>Comunicação do time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 txBox="1"/>
          <p:nvPr/>
        </p:nvSpPr>
        <p:spPr>
          <a:xfrm>
            <a:off x="221224" y="729308"/>
            <a:ext cx="535185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200" b="1" i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3600" b="1" dirty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Agradecimentos</a:t>
            </a:r>
            <a:endParaRPr sz="3600" b="1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2" descr="blob:https://web.whatsapp.com/ad990b8b-428b-4ad3-952d-de730924d0e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2" descr="blob:https://web.whatsapp.com/ad990b8b-428b-4ad3-952d-de730924d0e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6234" y="464235"/>
            <a:ext cx="6777803" cy="583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15 dicas de como motivar uma equipe de vendas!">
            <a:extLst>
              <a:ext uri="{FF2B5EF4-FFF2-40B4-BE49-F238E27FC236}">
                <a16:creationId xmlns:a16="http://schemas.microsoft.com/office/drawing/2014/main" xmlns="" id="{90CA4AF4-E91B-CF9E-1A72-3A4E7750D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350" y="1845544"/>
            <a:ext cx="2569272" cy="17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36100" y="358726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Time 1</a:t>
            </a:r>
            <a:endParaRPr lang="pt-BR" sz="1800" dirty="0"/>
          </a:p>
        </p:txBody>
      </p:sp>
      <p:pic>
        <p:nvPicPr>
          <p:cNvPr id="9" name="Google Shape;130;p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8160" y="4262511"/>
            <a:ext cx="2103348" cy="104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0AA8C9BE-7241-3EA9-8EC1-D667C1B86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38" y="5681738"/>
            <a:ext cx="3712354" cy="6187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5303" y="167715"/>
            <a:ext cx="7026876" cy="633226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-185352" y="3075057"/>
            <a:ext cx="35997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REALIDADE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788479" y="844455"/>
            <a:ext cx="61165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EXPECTATIVA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1956922" y="1587438"/>
            <a:ext cx="1767016" cy="148761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A70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t="2963" b="1302"/>
          <a:stretch/>
        </p:blipFill>
        <p:spPr>
          <a:xfrm>
            <a:off x="195647" y="3610136"/>
            <a:ext cx="4419273" cy="2654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-352241" y="0"/>
            <a:ext cx="301288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Contexto</a:t>
            </a:r>
            <a:endParaRPr lang="pt-BR" sz="4000" b="1" dirty="0">
              <a:solidFill>
                <a:srgbClr val="A700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 descr="RESOLVEDORES DE PROBLEMAS, O BRASIL PRECISA DE VOCÊS!!! - Benicio Filho -  Mentoria, Inovação e Lideranç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4127157" y="5861133"/>
            <a:ext cx="630194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pt-BR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Problema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3610464" y="2662229"/>
            <a:ext cx="4520578" cy="2733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7003B"/>
          </a:solidFill>
          <a:ln w="12700" cap="flat" cmpd="sng">
            <a:solidFill>
              <a:srgbClr val="A70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069" y="1546158"/>
            <a:ext cx="3324946" cy="214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 l="6273" t="8981" r="12023" b="9100"/>
          <a:stretch/>
        </p:blipFill>
        <p:spPr>
          <a:xfrm>
            <a:off x="4321456" y="801858"/>
            <a:ext cx="3232895" cy="3209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069146" y="4721157"/>
            <a:ext cx="1022721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2400" b="1" dirty="0" smtClean="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pt-BR" sz="2400" b="1" dirty="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falta de padronização dos dados </a:t>
            </a: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dificulta a integração e o tratamento eficiente das informações</a:t>
            </a: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/>
          </a:p>
        </p:txBody>
      </p:sp>
      <p:sp>
        <p:nvSpPr>
          <p:cNvPr id="121" name="Google Shape;121;p4"/>
          <p:cNvSpPr txBox="1"/>
          <p:nvPr/>
        </p:nvSpPr>
        <p:spPr>
          <a:xfrm>
            <a:off x="2338216" y="5731712"/>
            <a:ext cx="902847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Aumento </a:t>
            </a: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trabalho necessário </a:t>
            </a:r>
            <a:r>
              <a:rPr lang="pt-BR" sz="2400" b="1" dirty="0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para extrair dados relevantes para a tomada de decisão.</a:t>
            </a:r>
            <a:endParaRPr sz="1800"/>
          </a:p>
        </p:txBody>
      </p:sp>
      <p:sp>
        <p:nvSpPr>
          <p:cNvPr id="123" name="Google Shape;123;p4"/>
          <p:cNvSpPr txBox="1"/>
          <p:nvPr/>
        </p:nvSpPr>
        <p:spPr>
          <a:xfrm>
            <a:off x="5444404" y="4000550"/>
            <a:ext cx="20550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A7003B"/>
                </a:solidFill>
                <a:latin typeface="Calibri"/>
                <a:ea typeface="Calibri"/>
                <a:cs typeface="Calibri"/>
                <a:sym typeface="Calibri"/>
              </a:rPr>
              <a:t>Fontes de dados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3;p2"/>
          <p:cNvSpPr txBox="1"/>
          <p:nvPr/>
        </p:nvSpPr>
        <p:spPr>
          <a:xfrm>
            <a:off x="182879" y="351692"/>
            <a:ext cx="381234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lang="pt-BR" sz="4800" b="1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Problema</a:t>
            </a:r>
            <a:endParaRPr lang="pt-BR" sz="4800" b="1" dirty="0">
              <a:solidFill>
                <a:srgbClr val="A700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Google Shape;13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15532" y="1280161"/>
            <a:ext cx="3615398" cy="2841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ixaDeTexto 13"/>
          <p:cNvSpPr txBox="1"/>
          <p:nvPr/>
        </p:nvSpPr>
        <p:spPr>
          <a:xfrm>
            <a:off x="4262511" y="3277773"/>
            <a:ext cx="633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rgbClr val="C00000"/>
                </a:solidFill>
              </a:rPr>
              <a:t>1</a:t>
            </a:r>
            <a:endParaRPr lang="pt-BR" sz="4000" b="1" dirty="0">
              <a:solidFill>
                <a:srgbClr val="C000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8131127" y="1207478"/>
            <a:ext cx="68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rgbClr val="C00000"/>
                </a:solidFill>
              </a:rPr>
              <a:t>2</a:t>
            </a:r>
            <a:endParaRPr lang="pt-BR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4;p4"/>
          <p:cNvSpPr/>
          <p:nvPr/>
        </p:nvSpPr>
        <p:spPr>
          <a:xfrm>
            <a:off x="3188432" y="3826412"/>
            <a:ext cx="4520578" cy="5018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7003B"/>
          </a:solidFill>
          <a:ln w="12700" cap="flat" cmpd="sng">
            <a:solidFill>
              <a:srgbClr val="A70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634" y="2841674"/>
            <a:ext cx="4677736" cy="2838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7702041" y="1326389"/>
            <a:ext cx="448995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Normalização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 Padronização dos dados 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386634" y="1334107"/>
            <a:ext cx="6605008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Mapear a implantação de painéis de monitoramento de arboviroses para o centro de inteligência em saúde de </a:t>
            </a:r>
            <a:r>
              <a:rPr lang="pt-BR" sz="25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Pernambuco-CISPE.</a:t>
            </a:r>
            <a:endParaRPr lang="pt-BR" sz="2500" b="1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3587" y="2166425"/>
            <a:ext cx="3816328" cy="361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6">
            <a:alphaModFix/>
          </a:blip>
          <a:srcRect t="6852" r="3546"/>
          <a:stretch/>
        </p:blipFill>
        <p:spPr>
          <a:xfrm>
            <a:off x="5599754" y="4572000"/>
            <a:ext cx="3924074" cy="2039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3;p2"/>
          <p:cNvSpPr txBox="1"/>
          <p:nvPr/>
        </p:nvSpPr>
        <p:spPr>
          <a:xfrm>
            <a:off x="0" y="295422"/>
            <a:ext cx="59365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Objetivo do </a:t>
            </a:r>
            <a:r>
              <a:rPr lang="pt-BR" sz="4800" b="1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projeto</a:t>
            </a:r>
            <a:endParaRPr lang="pt-BR" sz="4800" b="1" dirty="0">
              <a:solidFill>
                <a:srgbClr val="A700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86" y="841829"/>
            <a:ext cx="1971838" cy="15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369171" y="2490133"/>
            <a:ext cx="19945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Unidades de saúde</a:t>
            </a:r>
            <a:endParaRPr/>
          </a:p>
        </p:txBody>
      </p:sp>
      <p:cxnSp>
        <p:nvCxnSpPr>
          <p:cNvPr id="143" name="Google Shape;143;p6"/>
          <p:cNvCxnSpPr/>
          <p:nvPr/>
        </p:nvCxnSpPr>
        <p:spPr>
          <a:xfrm>
            <a:off x="2363724" y="2171723"/>
            <a:ext cx="1098900" cy="420900"/>
          </a:xfrm>
          <a:prstGeom prst="bentConnector3">
            <a:avLst>
              <a:gd name="adj1" fmla="val 50001"/>
            </a:avLst>
          </a:prstGeom>
          <a:noFill/>
          <a:ln w="317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4" name="Google Shape;144;p6"/>
          <p:cNvSpPr txBox="1"/>
          <p:nvPr/>
        </p:nvSpPr>
        <p:spPr>
          <a:xfrm>
            <a:off x="2996630" y="3863665"/>
            <a:ext cx="35328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de informação em Saúde</a:t>
            </a:r>
            <a:endParaRPr/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4">
            <a:alphaModFix/>
          </a:blip>
          <a:srcRect t="9514"/>
          <a:stretch/>
        </p:blipFill>
        <p:spPr>
          <a:xfrm>
            <a:off x="3609071" y="2196684"/>
            <a:ext cx="2244127" cy="160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6"/>
          <p:cNvCxnSpPr/>
          <p:nvPr/>
        </p:nvCxnSpPr>
        <p:spPr>
          <a:xfrm>
            <a:off x="6023296" y="2815956"/>
            <a:ext cx="1038000" cy="692100"/>
          </a:xfrm>
          <a:prstGeom prst="bentConnector3">
            <a:avLst>
              <a:gd name="adj1" fmla="val 50000"/>
            </a:avLst>
          </a:prstGeom>
          <a:noFill/>
          <a:ln w="317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7" name="Google Shape;147;p6"/>
          <p:cNvSpPr txBox="1"/>
          <p:nvPr/>
        </p:nvSpPr>
        <p:spPr>
          <a:xfrm>
            <a:off x="3503999" y="1577715"/>
            <a:ext cx="2687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Secretaria Municipal de Saúde</a:t>
            </a:r>
            <a:endParaRPr/>
          </a:p>
        </p:txBody>
      </p:sp>
      <p:sp>
        <p:nvSpPr>
          <p:cNvPr id="148" name="Google Shape;148;p6"/>
          <p:cNvSpPr txBox="1"/>
          <p:nvPr/>
        </p:nvSpPr>
        <p:spPr>
          <a:xfrm>
            <a:off x="6925155" y="1890400"/>
            <a:ext cx="2687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Secretaria Estadual de Saúde</a:t>
            </a:r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10078830" y="2218857"/>
            <a:ext cx="1668817" cy="1754326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Informações analisadas e monitoradas pela área técnica de Arboviroses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6"/>
          <p:cNvCxnSpPr/>
          <p:nvPr/>
        </p:nvCxnSpPr>
        <p:spPr>
          <a:xfrm>
            <a:off x="9583117" y="3367579"/>
            <a:ext cx="434100" cy="5700"/>
          </a:xfrm>
          <a:prstGeom prst="bentConnector3">
            <a:avLst>
              <a:gd name="adj1" fmla="val 50000"/>
            </a:avLst>
          </a:prstGeom>
          <a:noFill/>
          <a:ln w="317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1" name="Google Shape;151;p6"/>
          <p:cNvSpPr txBox="1"/>
          <p:nvPr/>
        </p:nvSpPr>
        <p:spPr>
          <a:xfrm>
            <a:off x="9284594" y="4094490"/>
            <a:ext cx="252818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Produção de informes epidemiológicos e ações de controle e prevenção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3785784" y="-204531"/>
            <a:ext cx="1026767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800" b="1" i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4800" b="1" i="0" dirty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Como funciona hoje (AS-IS)?</a:t>
            </a:r>
            <a:endParaRPr sz="4800" b="1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5">
            <a:alphaModFix/>
          </a:blip>
          <a:srcRect l="3503"/>
          <a:stretch/>
        </p:blipFill>
        <p:spPr>
          <a:xfrm>
            <a:off x="3019579" y="4232997"/>
            <a:ext cx="3582785" cy="216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6">
            <a:alphaModFix/>
          </a:blip>
          <a:srcRect l="1504"/>
          <a:stretch/>
        </p:blipFill>
        <p:spPr>
          <a:xfrm>
            <a:off x="229318" y="2857385"/>
            <a:ext cx="2205768" cy="318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7">
            <a:alphaModFix/>
          </a:blip>
          <a:srcRect l="3482" t="11129" r="10954"/>
          <a:stretch/>
        </p:blipFill>
        <p:spPr>
          <a:xfrm>
            <a:off x="9139043" y="4960865"/>
            <a:ext cx="2642317" cy="15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>
          <a:blip r:embed="rId8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alphaModFix/>
          </a:blip>
          <a:srcRect l="1702"/>
          <a:stretch>
            <a:fillRect/>
          </a:stretch>
        </p:blipFill>
        <p:spPr>
          <a:xfrm>
            <a:off x="7213600" y="2594932"/>
            <a:ext cx="2515113" cy="129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7" descr="Nenhuma descrição de foto disponível."/>
          <p:cNvPicPr preferRelativeResize="0"/>
          <p:nvPr/>
        </p:nvPicPr>
        <p:blipFill rotWithShape="1">
          <a:blip r:embed="rId3">
            <a:alphaModFix/>
          </a:blip>
          <a:srcRect l="19216" t="14000" r="23792" b="12498"/>
          <a:stretch/>
        </p:blipFill>
        <p:spPr>
          <a:xfrm>
            <a:off x="204349" y="13548"/>
            <a:ext cx="944829" cy="153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404" y="1769762"/>
            <a:ext cx="2640937" cy="1813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/>
        </p:nvSpPr>
        <p:spPr>
          <a:xfrm>
            <a:off x="333415" y="4034211"/>
            <a:ext cx="2687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Seleciona os indicadores e as informações estratégicas, acesso aos sistemas de informação para o CISPE </a:t>
            </a:r>
            <a:endParaRPr/>
          </a:p>
        </p:txBody>
      </p:sp>
      <p:cxnSp>
        <p:nvCxnSpPr>
          <p:cNvPr id="165" name="Google Shape;165;p7"/>
          <p:cNvCxnSpPr/>
          <p:nvPr/>
        </p:nvCxnSpPr>
        <p:spPr>
          <a:xfrm>
            <a:off x="3020415" y="2860386"/>
            <a:ext cx="891600" cy="700200"/>
          </a:xfrm>
          <a:prstGeom prst="bentConnector3">
            <a:avLst>
              <a:gd name="adj1" fmla="val 50000"/>
            </a:avLst>
          </a:prstGeom>
          <a:noFill/>
          <a:ln w="317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6" name="Google Shape;166;p7"/>
          <p:cNvSpPr txBox="1"/>
          <p:nvPr/>
        </p:nvSpPr>
        <p:spPr>
          <a:xfrm>
            <a:off x="3766983" y="4313985"/>
            <a:ext cx="329097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Cispe faz o tratamento dos dados e elaboração de um painel de monitoramento das informações em saúde em tempo real juntamente com a área técnica (aprovação final)</a:t>
            </a:r>
            <a:endParaRPr/>
          </a:p>
        </p:txBody>
      </p:sp>
      <p:cxnSp>
        <p:nvCxnSpPr>
          <p:cNvPr id="167" name="Google Shape;167;p7"/>
          <p:cNvCxnSpPr/>
          <p:nvPr/>
        </p:nvCxnSpPr>
        <p:spPr>
          <a:xfrm rot="-5400000">
            <a:off x="6102967" y="2304083"/>
            <a:ext cx="1095600" cy="488700"/>
          </a:xfrm>
          <a:prstGeom prst="bentConnector3">
            <a:avLst>
              <a:gd name="adj1" fmla="val 99707"/>
            </a:avLst>
          </a:prstGeom>
          <a:noFill/>
          <a:ln w="317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8" name="Google Shape;168;p7"/>
          <p:cNvSpPr txBox="1"/>
          <p:nvPr/>
        </p:nvSpPr>
        <p:spPr>
          <a:xfrm>
            <a:off x="7700021" y="4134840"/>
            <a:ext cx="3819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Painel elaborado pelo CISPE para informações para a gestão e a tomada de decisão</a:t>
            </a:r>
            <a:endParaRPr b="1"/>
          </a:p>
        </p:txBody>
      </p:sp>
      <p:sp>
        <p:nvSpPr>
          <p:cNvPr id="169" name="Google Shape;169;p7"/>
          <p:cNvSpPr txBox="1"/>
          <p:nvPr/>
        </p:nvSpPr>
        <p:spPr>
          <a:xfrm>
            <a:off x="225966" y="3624169"/>
            <a:ext cx="30598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área técnica de Arboviroses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5">
            <a:alphaModFix/>
          </a:blip>
          <a:srcRect r="11037" b="829"/>
          <a:stretch/>
        </p:blipFill>
        <p:spPr>
          <a:xfrm>
            <a:off x="6895643" y="1577929"/>
            <a:ext cx="4949097" cy="230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8382" y="2903240"/>
            <a:ext cx="2446173" cy="127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/>
        </p:nvSpPr>
        <p:spPr>
          <a:xfrm>
            <a:off x="1398613" y="0"/>
            <a:ext cx="10267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800" b="1" i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4800" b="1" dirty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O mapeamento </a:t>
            </a:r>
            <a:r>
              <a:rPr lang="pt-BR" sz="4800" b="1" i="0" dirty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(AS-IS)</a:t>
            </a:r>
            <a:endParaRPr sz="4800" b="1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924207" y="1533601"/>
            <a:ext cx="1364343" cy="2061029"/>
          </a:xfrm>
          <a:prstGeom prst="rect">
            <a:avLst/>
          </a:prstGeom>
          <a:noFill/>
          <a:ln w="28575">
            <a:solidFill>
              <a:srgbClr val="B80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34" name="AutoShape 2" descr="blob:https://web.whatsapp.com/cd89388a-1bcb-400e-be10-ea6fc302030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6" name="AutoShape 4" descr="blob:https://web.whatsapp.com/cd89388a-1bcb-400e-be10-ea6fc302030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1f7d1d9dee9_0_0" descr="Nenhuma descrição de foto disponível."/>
          <p:cNvPicPr preferRelativeResize="0"/>
          <p:nvPr/>
        </p:nvPicPr>
        <p:blipFill rotWithShape="1">
          <a:blip r:embed="rId3">
            <a:alphaModFix/>
          </a:blip>
          <a:srcRect l="19216" t="14002" r="23793" b="12495"/>
          <a:stretch/>
        </p:blipFill>
        <p:spPr>
          <a:xfrm>
            <a:off x="204349" y="13548"/>
            <a:ext cx="944829" cy="15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f7d1d9dee9_0_0"/>
          <p:cNvSpPr txBox="1"/>
          <p:nvPr/>
        </p:nvSpPr>
        <p:spPr>
          <a:xfrm>
            <a:off x="1553359" y="224869"/>
            <a:ext cx="10267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800" b="1" i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4800" b="1" dirty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O mapeamento (AS-IS</a:t>
            </a:r>
            <a:r>
              <a:rPr lang="pt-BR" sz="4800" b="1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BR" sz="4800" b="1" dirty="0">
              <a:solidFill>
                <a:srgbClr val="A7003B"/>
              </a:solidFill>
              <a:latin typeface="Roboto"/>
              <a:ea typeface="Roboto"/>
              <a:cs typeface="Roboto"/>
              <a:sym typeface="Calibri"/>
            </a:endParaRPr>
          </a:p>
        </p:txBody>
      </p:sp>
      <p:pic>
        <p:nvPicPr>
          <p:cNvPr id="179" name="Google Shape;179;g1f7d1d9dee9_0_0"/>
          <p:cNvPicPr preferRelativeResize="0"/>
          <p:nvPr/>
        </p:nvPicPr>
        <p:blipFill>
          <a:blip r:embed="rId4">
            <a:alphaModFix/>
            <a:lum contrast="-10000"/>
          </a:blip>
          <a:stretch>
            <a:fillRect/>
          </a:stretch>
        </p:blipFill>
        <p:spPr>
          <a:xfrm>
            <a:off x="152400" y="1696785"/>
            <a:ext cx="11887201" cy="383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f7d1d9dee9_0_25" descr="Nenhuma descrição de foto disponível."/>
          <p:cNvPicPr preferRelativeResize="0"/>
          <p:nvPr/>
        </p:nvPicPr>
        <p:blipFill rotWithShape="1">
          <a:blip r:embed="rId3">
            <a:alphaModFix/>
          </a:blip>
          <a:srcRect l="19216" t="14002" r="23793" b="12495"/>
          <a:stretch/>
        </p:blipFill>
        <p:spPr>
          <a:xfrm>
            <a:off x="260619" y="337105"/>
            <a:ext cx="977338" cy="135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f7d1d9dee9_0_25"/>
          <p:cNvPicPr preferRelativeResize="0"/>
          <p:nvPr/>
        </p:nvPicPr>
        <p:blipFill>
          <a:blip r:embed="rId4">
            <a:clrChange>
              <a:clrFrom>
                <a:srgbClr val="FFFDE0"/>
              </a:clrFrom>
              <a:clrTo>
                <a:srgbClr val="FFFDE0">
                  <a:alpha val="0"/>
                </a:srgbClr>
              </a:clrTo>
            </a:clrChange>
          </a:blip>
          <a:srcRect t="21016"/>
          <a:stretch>
            <a:fillRect/>
          </a:stretch>
        </p:blipFill>
        <p:spPr>
          <a:xfrm>
            <a:off x="5210627" y="798286"/>
            <a:ext cx="10533801" cy="549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2;p7"/>
          <p:cNvSpPr txBox="1"/>
          <p:nvPr/>
        </p:nvSpPr>
        <p:spPr>
          <a:xfrm>
            <a:off x="1395933" y="323110"/>
            <a:ext cx="1026780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800" b="1" i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4800" b="1" i="0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Análise do processo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i="0" dirty="0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por  </a:t>
            </a:r>
            <a:r>
              <a:rPr lang="pt-BR" sz="6600" b="1" i="0" dirty="0" err="1" smtClean="0">
                <a:solidFill>
                  <a:srgbClr val="A7003B"/>
                </a:solidFill>
                <a:latin typeface="Roboto"/>
                <a:ea typeface="Roboto"/>
                <a:cs typeface="Roboto"/>
                <a:sym typeface="Roboto"/>
              </a:rPr>
              <a:t>stakeholders</a:t>
            </a:r>
            <a:endParaRPr sz="4800" b="1">
              <a:solidFill>
                <a:srgbClr val="A70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5"/>
          <a:srcRect t="-1792" r="1338"/>
          <a:stretch>
            <a:fillRect/>
          </a:stretch>
        </p:blipFill>
        <p:spPr bwMode="auto">
          <a:xfrm>
            <a:off x="419780" y="2438400"/>
            <a:ext cx="7983991" cy="378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391</Words>
  <PresentationFormat>Personalizar</PresentationFormat>
  <Paragraphs>63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Roboto</vt:lpstr>
      <vt:lpstr>Noto Sans Symbols</vt:lpstr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Microsoft Office User</dc:creator>
  <cp:lastModifiedBy>SEVS</cp:lastModifiedBy>
  <cp:revision>3</cp:revision>
  <dcterms:created xsi:type="dcterms:W3CDTF">2024-04-16T11:01:51Z</dcterms:created>
  <dcterms:modified xsi:type="dcterms:W3CDTF">2024-04-23T02:19:19Z</dcterms:modified>
</cp:coreProperties>
</file>